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0"/>
  </p:notesMasterIdLst>
  <p:handoutMasterIdLst>
    <p:handoutMasterId r:id="rId11"/>
  </p:handoutMasterIdLst>
  <p:sldIdLst>
    <p:sldId id="314" r:id="rId5"/>
    <p:sldId id="315" r:id="rId6"/>
    <p:sldId id="320" r:id="rId7"/>
    <p:sldId id="325" r:id="rId8"/>
    <p:sldId id="30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57" autoAdjust="0"/>
  </p:normalViewPr>
  <p:slideViewPr>
    <p:cSldViewPr snapToGrid="0">
      <p:cViewPr varScale="1">
        <p:scale>
          <a:sx n="102" d="100"/>
          <a:sy n="102" d="100"/>
        </p:scale>
        <p:origin x="144" y="96"/>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10/31/2024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2429966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535809"/>
            <a:ext cx="5674360" cy="3438271"/>
          </a:xfrm>
        </p:spPr>
        <p:txBody>
          <a:bodyPr>
            <a:normAutofit fontScale="90000"/>
          </a:bodyPr>
          <a:lstStyle/>
          <a:p>
            <a:r>
              <a:rPr lang="en-US" dirty="0"/>
              <a:t>Optimizing Fire Station Coverage to Minimize Emergency Response Times in Logan City</a:t>
            </a:r>
          </a:p>
        </p:txBody>
      </p:sp>
    </p:spTree>
    <p:extLst>
      <p:ext uri="{BB962C8B-B14F-4D97-AF65-F5344CB8AC3E}">
        <p14:creationId xmlns:p14="http://schemas.microsoft.com/office/powerpoint/2010/main" val="294539006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mergency Response_ Liberty County - Extended Trailer">
            <a:hlinkClick r:id="" action="ppaction://media"/>
            <a:extLst>
              <a:ext uri="{FF2B5EF4-FFF2-40B4-BE49-F238E27FC236}">
                <a16:creationId xmlns:a16="http://schemas.microsoft.com/office/drawing/2014/main" id="{80F0E898-142B-D6E9-D76B-42D19E2CDF5F}"/>
              </a:ext>
            </a:extLst>
          </p:cNvPr>
          <p:cNvPicPr>
            <a:picLocks noChangeAspect="1"/>
          </p:cNvPicPr>
          <p:nvPr>
            <a:videoFile r:link="rId1"/>
            <p:extLst>
              <p:ext uri="{DAA4B4D4-6D71-4841-9C94-3DE7FCFB9230}">
                <p14:media xmlns:p14="http://schemas.microsoft.com/office/powerpoint/2010/main" r:embed="rId2">
                  <p14:trim st="9930" end="29208"/>
                </p14:media>
              </p:ext>
            </p:extLst>
          </p:nvPr>
        </p:nvPicPr>
        <p:blipFill>
          <a:blip r:embed="rId5">
            <a:lum/>
          </a:blip>
          <a:srcRect l="6318" r="3681"/>
          <a:stretch/>
        </p:blipFill>
        <p:spPr>
          <a:xfrm>
            <a:off x="5453448" y="1377746"/>
            <a:ext cx="6738552" cy="4307953"/>
          </a:xfrm>
          <a:prstGeom prst="rect">
            <a:avLst/>
          </a:prstGeom>
        </p:spPr>
      </p:pic>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6385" y="446313"/>
            <a:ext cx="5179615" cy="1448747"/>
          </a:xfrm>
        </p:spPr>
        <p:txBody>
          <a:bodyPr anchor="ctr">
            <a:normAutofit/>
          </a:bodyPr>
          <a:lstStyle/>
          <a:p>
            <a:r>
              <a:rPr lang="en-US" dirty="0"/>
              <a:t>Problem Statement</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327258" y="1895060"/>
            <a:ext cx="5181600" cy="3747180"/>
          </a:xfrm>
        </p:spPr>
        <p:txBody>
          <a:bodyPr>
            <a:normAutofit/>
          </a:bodyPr>
          <a:lstStyle/>
          <a:p>
            <a:r>
              <a:rPr lang="en-US" dirty="0"/>
              <a:t>Emergency response times are critical for saving lives and protecting property. In Logan City, ensuring that all areas have adequate fire station coverage is essential to meeting response time targets. Currently, some high-risk or high-population zones may fall outside optimal response time limits, leading to delays in emergency services. This project seeks to address this by optimizing the coverage and dispatch strategy of fire stations in Logan.</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2</a:t>
            </a:fld>
            <a:endParaRPr lang="en-US"/>
          </a:p>
        </p:txBody>
      </p:sp>
      <p:sp>
        <p:nvSpPr>
          <p:cNvPr id="7" name="TextBox 6">
            <a:extLst>
              <a:ext uri="{FF2B5EF4-FFF2-40B4-BE49-F238E27FC236}">
                <a16:creationId xmlns:a16="http://schemas.microsoft.com/office/drawing/2014/main" id="{ED3FA9DA-175B-112D-7AF0-F3A20F3FD65D}"/>
              </a:ext>
            </a:extLst>
          </p:cNvPr>
          <p:cNvSpPr txBox="1"/>
          <p:nvPr/>
        </p:nvSpPr>
        <p:spPr>
          <a:xfrm>
            <a:off x="7498079" y="5755907"/>
            <a:ext cx="4846711" cy="369332"/>
          </a:xfrm>
          <a:prstGeom prst="rect">
            <a:avLst/>
          </a:prstGeom>
          <a:noFill/>
        </p:spPr>
        <p:txBody>
          <a:bodyPr wrap="none" rtlCol="0">
            <a:spAutoFit/>
          </a:bodyPr>
          <a:lstStyle/>
          <a:p>
            <a:r>
              <a:rPr lang="en-US" dirty="0"/>
              <a:t>Source: YouTube @ Police Roleplay Community</a:t>
            </a:r>
          </a:p>
        </p:txBody>
      </p:sp>
    </p:spTree>
    <p:extLst>
      <p:ext uri="{BB962C8B-B14F-4D97-AF65-F5344CB8AC3E}">
        <p14:creationId xmlns:p14="http://schemas.microsoft.com/office/powerpoint/2010/main" val="5420594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3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1000"/>
                                        <p:tgtEl>
                                          <p:spTgt spid="4">
                                            <p:txEl>
                                              <p:pRg st="0" end="0"/>
                                            </p:txEl>
                                          </p:spTgt>
                                        </p:tgtEl>
                                      </p:cBhvr>
                                    </p:animEffect>
                                    <p:anim calcmode="lin" valueType="num">
                                      <p:cBhvr>
                                        <p:cTn id="1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fire truck">
            <a:extLst>
              <a:ext uri="{FF2B5EF4-FFF2-40B4-BE49-F238E27FC236}">
                <a16:creationId xmlns:a16="http://schemas.microsoft.com/office/drawing/2014/main" id="{06D6EA2A-AD93-ECD5-3A6A-AA5D6071D058}"/>
              </a:ext>
            </a:extLst>
          </p:cNvPr>
          <p:cNvPicPr>
            <a:picLocks noChangeAspect="1"/>
          </p:cNvPicPr>
          <p:nvPr/>
        </p:nvPicPr>
        <p:blipFill>
          <a:blip r:embed="rId3">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lstStyle/>
          <a:p>
            <a:r>
              <a:rPr lang="en-US" dirty="0"/>
              <a:t>Key Ideas and Approach</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49"/>
            <a:ext cx="4992709" cy="4067465"/>
          </a:xfrm>
        </p:spPr>
        <p:txBody>
          <a:bodyPr>
            <a:normAutofit fontScale="92500" lnSpcReduction="20000"/>
          </a:bodyPr>
          <a:lstStyle/>
          <a:p>
            <a:r>
              <a:rPr lang="en-US" b="1" dirty="0"/>
              <a:t>GIS-Based Analysis for Coverage and Gaps</a:t>
            </a:r>
            <a:r>
              <a:rPr lang="en-US" dirty="0"/>
              <a:t>: Using Geographic Information Systems, I will map the existing fire stations and analyzed coverage areas based on estimated travel times. By creating service area buffers at various travel-time intervals (e.g., 5, 10, and 15 minutes), then I will identify zones that are underserved by current fire station locations. This helps visually locate coverage gaps, particularly in high-demand areas.</a:t>
            </a:r>
          </a:p>
          <a:p>
            <a:r>
              <a:rPr lang="en-US" b="1" dirty="0"/>
              <a:t>Optimization Model : </a:t>
            </a:r>
            <a:r>
              <a:rPr lang="en-US" dirty="0"/>
              <a:t>The core of this project is a Linear Programming (LP) model formulated to minimize average response time across all zones. The model assigns high-priority demand zones to nearby fire stations while incorporating constraints:</a:t>
            </a:r>
          </a:p>
          <a:p>
            <a:endParaRPr lang="en-US" noProof="1"/>
          </a:p>
        </p:txBody>
      </p:sp>
      <p:sp>
        <p:nvSpPr>
          <p:cNvPr id="4" name="Content Placeholder 3">
            <a:extLst>
              <a:ext uri="{FF2B5EF4-FFF2-40B4-BE49-F238E27FC236}">
                <a16:creationId xmlns:a16="http://schemas.microsoft.com/office/drawing/2014/main" id="{2CFADA2D-CE7A-511E-45B9-EAF4FA520E34}"/>
              </a:ext>
            </a:extLst>
          </p:cNvPr>
          <p:cNvSpPr>
            <a:spLocks noGrp="1"/>
          </p:cNvSpPr>
          <p:nvPr>
            <p:ph sz="quarter" idx="11"/>
          </p:nvPr>
        </p:nvSpPr>
        <p:spPr>
          <a:xfrm>
            <a:off x="5977290" y="1994726"/>
            <a:ext cx="5685322" cy="4094988"/>
          </a:xfrm>
        </p:spPr>
        <p:txBody>
          <a:bodyPr>
            <a:normAutofit fontScale="92500" lnSpcReduction="20000"/>
          </a:bodyPr>
          <a:lstStyle/>
          <a:p>
            <a:pPr>
              <a:buFont typeface="Arial" panose="020B0604020202020204" pitchFamily="34" charset="0"/>
              <a:buChar char="•"/>
            </a:pPr>
            <a:r>
              <a:rPr lang="en-US" b="1" dirty="0"/>
              <a:t>Coverage Requirement</a:t>
            </a:r>
            <a:r>
              <a:rPr lang="en-US" dirty="0"/>
              <a:t>: Each high-priority zone must be within reach of at least one fire station within the set response time.</a:t>
            </a:r>
          </a:p>
          <a:p>
            <a:pPr>
              <a:buFont typeface="Arial" panose="020B0604020202020204" pitchFamily="34" charset="0"/>
              <a:buChar char="•"/>
            </a:pPr>
            <a:r>
              <a:rPr lang="en-US" b="1" dirty="0"/>
              <a:t>Capacity Constraints</a:t>
            </a:r>
            <a:r>
              <a:rPr lang="en-US" dirty="0"/>
              <a:t>: Each fire station has a limited number of vehicles or personnel, ensuring balanced coverage across stations.</a:t>
            </a:r>
          </a:p>
          <a:p>
            <a:pPr>
              <a:buFont typeface="Arial" panose="020B0604020202020204" pitchFamily="34" charset="0"/>
              <a:buChar char="•"/>
            </a:pPr>
            <a:r>
              <a:rPr lang="en-US" b="1" dirty="0"/>
              <a:t>Response Time Limit</a:t>
            </a:r>
            <a:r>
              <a:rPr lang="en-US" dirty="0"/>
              <a:t>: The model restricts coverage to zones reachable within a target response time, ensuring rapid emergency response where needed most.</a:t>
            </a:r>
          </a:p>
          <a:p>
            <a:r>
              <a:rPr lang="en-US" b="1" dirty="0"/>
              <a:t>Scenario Testing and Sensitivity Analysis</a:t>
            </a:r>
            <a:r>
              <a:rPr lang="en-US" dirty="0"/>
              <a:t>: By adjusting parameters such as fire station capacities and maximum allowable response times, the model tests different scenarios to recommend potential new fire station locations or reallocate resources for improved coverage.</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43040347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heel(1)">
                                      <p:cBhvr>
                                        <p:cTn id="14" dur="2000"/>
                                        <p:tgtEl>
                                          <p:spTgt spid="3">
                                            <p:txEl>
                                              <p:pRg st="0" end="0"/>
                                            </p:txEl>
                                          </p:spTgt>
                                        </p:tgtEl>
                                      </p:cBhvr>
                                    </p:animEffect>
                                  </p:childTnLst>
                                </p:cTn>
                              </p:par>
                              <p:par>
                                <p:cTn id="15" presetID="21" presetClass="entr" presetSubtype="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heel(1)">
                                      <p:cBhvr>
                                        <p:cTn id="22" dur="2000"/>
                                        <p:tgtEl>
                                          <p:spTgt spid="4">
                                            <p:txEl>
                                              <p:pRg st="0" end="0"/>
                                            </p:txEl>
                                          </p:spTgt>
                                        </p:tgtEl>
                                      </p:cBhvr>
                                    </p:animEffect>
                                  </p:childTnLst>
                                </p:cTn>
                              </p:par>
                              <p:par>
                                <p:cTn id="23" presetID="21" presetClass="entr" presetSubtype="1"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heel(1)">
                                      <p:cBhvr>
                                        <p:cTn id="25" dur="2000"/>
                                        <p:tgtEl>
                                          <p:spTgt spid="4">
                                            <p:txEl>
                                              <p:pRg st="1" end="1"/>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heel(1)">
                                      <p:cBhvr>
                                        <p:cTn id="28" dur="2000"/>
                                        <p:tgtEl>
                                          <p:spTgt spid="4">
                                            <p:txEl>
                                              <p:pRg st="2" end="2"/>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wheel(1)">
                                      <p:cBhvr>
                                        <p:cTn id="31"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fire truck&#10;&#10;Description automatically generated">
            <a:extLst>
              <a:ext uri="{FF2B5EF4-FFF2-40B4-BE49-F238E27FC236}">
                <a16:creationId xmlns:a16="http://schemas.microsoft.com/office/drawing/2014/main" id="{C7696193-FE15-1F26-EF3E-21DFF09CC9C7}"/>
              </a:ext>
            </a:extLst>
          </p:cNvPr>
          <p:cNvPicPr>
            <a:picLocks noChangeAspect="1"/>
          </p:cNvPicPr>
          <p:nvPr/>
        </p:nvPicPr>
        <p:blipFill>
          <a:blip r:embed="rId2">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6CCAB46-1CF6-CF5F-9A65-673CDAE68F37}"/>
              </a:ext>
            </a:extLst>
          </p:cNvPr>
          <p:cNvSpPr>
            <a:spLocks noGrp="1"/>
          </p:cNvSpPr>
          <p:nvPr>
            <p:ph type="title"/>
          </p:nvPr>
        </p:nvSpPr>
        <p:spPr/>
        <p:txBody>
          <a:bodyPr/>
          <a:lstStyle/>
          <a:p>
            <a:r>
              <a:rPr lang="en-US" dirty="0"/>
              <a:t>Key Aspects of Model Formulation </a:t>
            </a:r>
          </a:p>
        </p:txBody>
      </p:sp>
      <p:sp>
        <p:nvSpPr>
          <p:cNvPr id="3" name="Content Placeholder 2">
            <a:extLst>
              <a:ext uri="{FF2B5EF4-FFF2-40B4-BE49-F238E27FC236}">
                <a16:creationId xmlns:a16="http://schemas.microsoft.com/office/drawing/2014/main" id="{8D5E8A0C-7701-C2B0-073E-6E5FB2C04F38}"/>
              </a:ext>
            </a:extLst>
          </p:cNvPr>
          <p:cNvSpPr>
            <a:spLocks noGrp="1"/>
          </p:cNvSpPr>
          <p:nvPr>
            <p:ph sz="quarter" idx="10"/>
          </p:nvPr>
        </p:nvSpPr>
        <p:spPr/>
        <p:txBody>
          <a:bodyPr/>
          <a:lstStyle/>
          <a:p>
            <a:r>
              <a:rPr lang="en-US" b="1" dirty="0"/>
              <a:t>Objective Function: </a:t>
            </a:r>
            <a:r>
              <a:rPr lang="en-US" dirty="0"/>
              <a:t>The LP model seeks to minimize the total or average response time across all zones, prioritizing high-risk and high-population areas.</a:t>
            </a:r>
          </a:p>
          <a:p>
            <a:r>
              <a:rPr lang="en-US" b="1" dirty="0"/>
              <a:t>Coverage constraints </a:t>
            </a:r>
            <a:r>
              <a:rPr lang="en-US" dirty="0"/>
              <a:t>ensure each demand zone is within the response range of a fire station.</a:t>
            </a:r>
          </a:p>
          <a:p>
            <a:r>
              <a:rPr lang="en-US" b="1" dirty="0"/>
              <a:t>Capacity constraints </a:t>
            </a:r>
            <a:r>
              <a:rPr lang="en-US" dirty="0"/>
              <a:t>manage the workload for each station.</a:t>
            </a:r>
          </a:p>
          <a:p>
            <a:r>
              <a:rPr lang="en-US" b="1" dirty="0"/>
              <a:t>Response time constraints </a:t>
            </a:r>
            <a:r>
              <a:rPr lang="en-US" dirty="0"/>
              <a:t>guarantee compliance with response time goals.</a:t>
            </a:r>
          </a:p>
        </p:txBody>
      </p:sp>
      <p:sp>
        <p:nvSpPr>
          <p:cNvPr id="4" name="Content Placeholder 3">
            <a:extLst>
              <a:ext uri="{FF2B5EF4-FFF2-40B4-BE49-F238E27FC236}">
                <a16:creationId xmlns:a16="http://schemas.microsoft.com/office/drawing/2014/main" id="{001F1897-7A2D-25F2-AD8B-BBBA5B5B8906}"/>
              </a:ext>
            </a:extLst>
          </p:cNvPr>
          <p:cNvSpPr>
            <a:spLocks noGrp="1"/>
          </p:cNvSpPr>
          <p:nvPr>
            <p:ph sz="quarter" idx="11"/>
          </p:nvPr>
        </p:nvSpPr>
        <p:spPr/>
        <p:txBody>
          <a:bodyPr/>
          <a:lstStyle/>
          <a:p>
            <a:r>
              <a:rPr lang="en-US" dirty="0"/>
              <a:t>This optimization approach offers Logan City a data-driven solution to improve emergency response efficiency. The project identifies specific high-demand areas that may benefit from new or reallocated fire station resources, ensuring faster response times and enhanced public safety.</a:t>
            </a:r>
          </a:p>
          <a:p>
            <a:endParaRPr lang="en-US" dirty="0"/>
          </a:p>
        </p:txBody>
      </p:sp>
      <p:sp>
        <p:nvSpPr>
          <p:cNvPr id="5" name="Slide Number Placeholder 4">
            <a:extLst>
              <a:ext uri="{FF2B5EF4-FFF2-40B4-BE49-F238E27FC236}">
                <a16:creationId xmlns:a16="http://schemas.microsoft.com/office/drawing/2014/main" id="{67E07886-749E-0521-DF2E-CDAFDA2D4E41}"/>
              </a:ext>
            </a:extLst>
          </p:cNvPr>
          <p:cNvSpPr>
            <a:spLocks noGrp="1"/>
          </p:cNvSpPr>
          <p:nvPr>
            <p:ph type="sldNum" sz="quarter" idx="4"/>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6375360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heel(1)">
                                      <p:cBhvr>
                                        <p:cTn id="14" dur="2000"/>
                                        <p:tgtEl>
                                          <p:spTgt spid="3">
                                            <p:txEl>
                                              <p:pRg st="0" end="0"/>
                                            </p:txEl>
                                          </p:spTgt>
                                        </p:tgtEl>
                                      </p:cBhvr>
                                    </p:animEffect>
                                  </p:childTnLst>
                                </p:cTn>
                              </p:par>
                              <p:par>
                                <p:cTn id="15" presetID="21" presetClass="entr" presetSubtype="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par>
                                <p:cTn id="18" presetID="21" presetClass="entr" presetSubtype="1"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heel(1)">
                                      <p:cBhvr>
                                        <p:cTn id="20" dur="2000"/>
                                        <p:tgtEl>
                                          <p:spTgt spid="3">
                                            <p:txEl>
                                              <p:pRg st="2" end="2"/>
                                            </p:txEl>
                                          </p:spTgt>
                                        </p:tgtEl>
                                      </p:cBhvr>
                                    </p:animEffect>
                                  </p:childTnLst>
                                </p:cTn>
                              </p:par>
                              <p:par>
                                <p:cTn id="21" presetID="21" presetClass="entr" presetSubtype="1"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heel(1)">
                                      <p:cBhvr>
                                        <p:cTn id="23" dur="20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wheel(1)">
                                      <p:cBhvr>
                                        <p:cTn id="28"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4172989"/>
            <a:ext cx="5057103" cy="2519363"/>
          </a:xfrm>
        </p:spPr>
        <p:txBody>
          <a:bodyPr/>
          <a:lstStyle/>
          <a:p>
            <a:r>
              <a:rPr lang="en-US" dirty="0"/>
              <a:t>Shailendra Khanal</a:t>
            </a:r>
          </a:p>
          <a:p>
            <a:r>
              <a:rPr lang="en-US" dirty="0"/>
              <a:t>s.khanal@usu.edu</a:t>
            </a:r>
          </a:p>
        </p:txBody>
      </p:sp>
    </p:spTree>
    <p:extLst>
      <p:ext uri="{BB962C8B-B14F-4D97-AF65-F5344CB8AC3E}">
        <p14:creationId xmlns:p14="http://schemas.microsoft.com/office/powerpoint/2010/main" val="7699326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 calcmode="lin" valueType="num">
                                      <p:cBhvr>
                                        <p:cTn id="19"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{D2D7DDD0-82B8-402D-9176-725E76D90AF9}tf22318419_win32</Template>
  <TotalTime>40</TotalTime>
  <Words>447</Words>
  <Application>Microsoft Office PowerPoint</Application>
  <PresentationFormat>Widescreen</PresentationFormat>
  <Paragraphs>27</Paragraphs>
  <Slides>5</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Tenorite</vt:lpstr>
      <vt:lpstr>Custom</vt:lpstr>
      <vt:lpstr>Optimizing Fire Station Coverage to Minimize Emergency Response Times in Logan City</vt:lpstr>
      <vt:lpstr>Problem Statement</vt:lpstr>
      <vt:lpstr>Key Ideas and Approach</vt:lpstr>
      <vt:lpstr>Key Aspects of Model Formulation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Shailendra Khanal</dc:creator>
  <cp:lastModifiedBy>Shailendra Khanal</cp:lastModifiedBy>
  <cp:revision>3</cp:revision>
  <dcterms:created xsi:type="dcterms:W3CDTF">2024-10-31T09:32:22Z</dcterms:created>
  <dcterms:modified xsi:type="dcterms:W3CDTF">2024-10-31T10:12:45Z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